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sldIdLst>
    <p:sldId id="256" r:id="rId5"/>
    <p:sldId id="258" r:id="rId6"/>
    <p:sldId id="275" r:id="rId7"/>
    <p:sldId id="279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e" initials="A" lastIdx="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262D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A7BA1-DD03-469D-8563-DDE678421B2A}" v="230" dt="2019-12-02T11:13:0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4" autoAdjust="0"/>
    <p:restoredTop sz="86518" autoAdjust="0"/>
  </p:normalViewPr>
  <p:slideViewPr>
    <p:cSldViewPr snapToGrid="0">
      <p:cViewPr>
        <p:scale>
          <a:sx n="50" d="100"/>
          <a:sy n="50" d="100"/>
        </p:scale>
        <p:origin x="-1236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</a:t>
            </a:r>
            <a:r>
              <a:rPr lang="en-GB" dirty="0" err="1"/>
              <a:t>minuti</a:t>
            </a:r>
            <a:r>
              <a:rPr lang="en-GB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15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74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92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C9262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21/07/2015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Nome </a:t>
            </a:r>
            <a:r>
              <a:rPr lang="en-US" dirty="0" err="1"/>
              <a:t>Referente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C92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C92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85401" y="1214137"/>
            <a:ext cx="1116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FIVE of Olympics’ FLAG - Framework for Impact </a:t>
            </a:r>
            <a:r>
              <a:rPr lang="en-GB" sz="3600" dirty="0" err="1">
                <a:solidFill>
                  <a:schemeClr val="bg1"/>
                </a:solidFill>
                <a:latin typeface="+mj-lt"/>
              </a:rPr>
              <a:t>eValuation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of the Effects of Olympics For </a:t>
            </a:r>
            <a:r>
              <a:rPr lang="en-GB" sz="3600" dirty="0" err="1">
                <a:solidFill>
                  <a:schemeClr val="bg1"/>
                </a:solidFill>
                <a:latin typeface="+mj-lt"/>
              </a:rPr>
              <a:t>Longterm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Achievement of (common)Good</a:t>
            </a:r>
            <a:endParaRPr lang="it-IT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85600" y="3336990"/>
            <a:ext cx="11606399" cy="1137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rgbClr val="C9262D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noProof="1">
                <a:solidFill>
                  <a:schemeClr val="bg1"/>
                </a:solidFill>
              </a:rPr>
              <a:t>Polisocial Award - Edizione </a:t>
            </a:r>
            <a:r>
              <a:rPr lang="it-IT" noProof="1" smtClean="0">
                <a:solidFill>
                  <a:schemeClr val="bg1"/>
                </a:solidFill>
              </a:rPr>
              <a:t>2019 – Sport e inclusione sociale</a:t>
            </a:r>
          </a:p>
          <a:p>
            <a:r>
              <a:rPr lang="it-IT" noProof="1" smtClean="0">
                <a:solidFill>
                  <a:schemeClr val="bg1"/>
                </a:solidFill>
              </a:rPr>
              <a:t>Premiazione dei progetti vincitori – 14 gennaio 2020</a:t>
            </a:r>
          </a:p>
          <a:p>
            <a:endParaRPr lang="it-IT" noProof="1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679" y="5208152"/>
            <a:ext cx="2903302" cy="10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contesto e i bisogni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3082" y="3422945"/>
            <a:ext cx="6139266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it-IT" b="1" dirty="0" smtClean="0">
                <a:latin typeface="Century Gothic" panose="020B0502020202020204" pitchFamily="34" charset="0"/>
              </a:rPr>
              <a:t>Milano Cortina 2026: </a:t>
            </a:r>
          </a:p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it-IT" b="1" dirty="0" smtClean="0">
                <a:latin typeface="Century Gothic" panose="020B0502020202020204" pitchFamily="34" charset="0"/>
              </a:rPr>
              <a:t>4 cluster </a:t>
            </a:r>
            <a:r>
              <a:rPr lang="it-IT" dirty="0">
                <a:latin typeface="Century Gothic" panose="020B0502020202020204" pitchFamily="34" charset="0"/>
              </a:rPr>
              <a:t>(</a:t>
            </a:r>
            <a:r>
              <a:rPr lang="it-IT" dirty="0" smtClean="0">
                <a:latin typeface="Century Gothic" panose="020B0502020202020204" pitchFamily="34" charset="0"/>
              </a:rPr>
              <a:t>Milano</a:t>
            </a:r>
            <a:r>
              <a:rPr lang="it-IT" dirty="0">
                <a:latin typeface="Century Gothic" panose="020B0502020202020204" pitchFamily="34" charset="0"/>
              </a:rPr>
              <a:t>, Valtellina, Val di Fiemme e </a:t>
            </a:r>
            <a:r>
              <a:rPr lang="it-IT" dirty="0" smtClean="0">
                <a:latin typeface="Century Gothic" panose="020B0502020202020204" pitchFamily="34" charset="0"/>
              </a:rPr>
              <a:t>Cortina).  </a:t>
            </a:r>
          </a:p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it-IT" b="1" dirty="0" smtClean="0">
                <a:latin typeface="Century Gothic" panose="020B0502020202020204" pitchFamily="34" charset="0"/>
              </a:rPr>
              <a:t>Obiettivi</a:t>
            </a:r>
            <a:r>
              <a:rPr lang="it-IT" dirty="0" smtClean="0">
                <a:latin typeface="Century Gothic" panose="020B0502020202020204" pitchFamily="34" charset="0"/>
              </a:rPr>
              <a:t>: 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sviluppo socio-economico dei territori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sostenibilità </a:t>
            </a:r>
            <a:r>
              <a:rPr lang="it-IT" dirty="0">
                <a:latin typeface="Century Gothic" panose="020B0502020202020204" pitchFamily="34" charset="0"/>
              </a:rPr>
              <a:t>ambientale 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basso </a:t>
            </a:r>
            <a:r>
              <a:rPr lang="it-IT" dirty="0">
                <a:latin typeface="Century Gothic" panose="020B0502020202020204" pitchFamily="34" charset="0"/>
              </a:rPr>
              <a:t>impatto infrastrutturale.</a:t>
            </a: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B3BD78FE-B373-4836-A6CE-F3888FF91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1629" y="1355150"/>
            <a:ext cx="3201090" cy="2229269"/>
          </a:xfrm>
          <a:prstGeom prst="rect">
            <a:avLst/>
          </a:prstGeom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331CBB7-18DF-4FF6-96C4-C93EFAEECFC9}"/>
              </a:ext>
            </a:extLst>
          </p:cNvPr>
          <p:cNvSpPr txBox="1"/>
          <p:nvPr/>
        </p:nvSpPr>
        <p:spPr>
          <a:xfrm>
            <a:off x="6416262" y="3190931"/>
            <a:ext cx="57757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it-IT" dirty="0"/>
          </a:p>
          <a:p>
            <a:pPr algn="just">
              <a:spcAft>
                <a:spcPts val="600"/>
              </a:spcAft>
            </a:pPr>
            <a:r>
              <a:rPr lang="it-IT" b="1" dirty="0" smtClean="0">
                <a:latin typeface="Century Gothic" panose="020B0502020202020204" pitchFamily="34" charset="0"/>
              </a:rPr>
              <a:t>FIVE</a:t>
            </a:r>
            <a:r>
              <a:rPr lang="it-IT" dirty="0" smtClean="0">
                <a:latin typeface="Century Gothic" panose="020B0502020202020204" pitchFamily="34" charset="0"/>
              </a:rPr>
              <a:t> propone un </a:t>
            </a:r>
            <a:r>
              <a:rPr lang="it-IT" dirty="0" err="1" smtClean="0">
                <a:latin typeface="Century Gothic" panose="020B0502020202020204" pitchFamily="34" charset="0"/>
              </a:rPr>
              <a:t>framework</a:t>
            </a:r>
            <a:r>
              <a:rPr lang="it-IT" dirty="0" smtClean="0">
                <a:latin typeface="Century Gothic" panose="020B0502020202020204" pitchFamily="34" charset="0"/>
              </a:rPr>
              <a:t> di </a:t>
            </a:r>
            <a:r>
              <a:rPr lang="it-IT" b="1" dirty="0" smtClean="0">
                <a:latin typeface="Century Gothic" panose="020B0502020202020204" pitchFamily="34" charset="0"/>
              </a:rPr>
              <a:t>valutazione di impatto socio-ambientale</a:t>
            </a:r>
            <a:r>
              <a:rPr lang="it-IT" dirty="0" smtClean="0">
                <a:latin typeface="Century Gothic" panose="020B0502020202020204" pitchFamily="34" charset="0"/>
              </a:rPr>
              <a:t>: </a:t>
            </a:r>
          </a:p>
          <a:p>
            <a:pPr algn="just">
              <a:spcAft>
                <a:spcPts val="600"/>
              </a:spcAft>
            </a:pPr>
            <a:endParaRPr lang="it-IT" dirty="0" smtClean="0">
              <a:latin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it-IT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non solo per l’</a:t>
            </a:r>
            <a:r>
              <a:rPr lang="it-IT" b="1" dirty="0">
                <a:latin typeface="Century Gothic" panose="020B0502020202020204" pitchFamily="34" charset="0"/>
              </a:rPr>
              <a:t>evento</a:t>
            </a:r>
            <a:r>
              <a:rPr lang="it-IT" dirty="0">
                <a:latin typeface="Century Gothic" panose="020B0502020202020204" pitchFamily="34" charset="0"/>
              </a:rPr>
              <a:t>, ma anche per il </a:t>
            </a:r>
            <a:r>
              <a:rPr lang="it-IT" b="1" dirty="0">
                <a:latin typeface="Century Gothic" panose="020B0502020202020204" pitchFamily="34" charset="0"/>
              </a:rPr>
              <a:t>post-evento;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non solo per i </a:t>
            </a:r>
            <a:r>
              <a:rPr lang="it-IT" b="1" dirty="0">
                <a:latin typeface="Century Gothic" panose="020B0502020202020204" pitchFamily="34" charset="0"/>
              </a:rPr>
              <a:t>luoghi direttamente interessati</a:t>
            </a:r>
            <a:r>
              <a:rPr lang="it-IT" dirty="0">
                <a:latin typeface="Century Gothic" panose="020B0502020202020204" pitchFamily="34" charset="0"/>
              </a:rPr>
              <a:t>, ma anche per i </a:t>
            </a:r>
            <a:r>
              <a:rPr lang="it-IT" b="1" dirty="0">
                <a:latin typeface="Century Gothic" panose="020B0502020202020204" pitchFamily="34" charset="0"/>
              </a:rPr>
              <a:t>territori intermedi (spesso esclusi);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in relazione </a:t>
            </a:r>
            <a:r>
              <a:rPr lang="it-IT" dirty="0" smtClean="0">
                <a:latin typeface="Century Gothic" panose="020B0502020202020204" pitchFamily="34" charset="0"/>
              </a:rPr>
              <a:t>dinamiche </a:t>
            </a:r>
            <a:r>
              <a:rPr lang="it-IT" dirty="0" err="1" smtClean="0">
                <a:latin typeface="Century Gothic" panose="020B0502020202020204" pitchFamily="34" charset="0"/>
              </a:rPr>
              <a:t>macroregionali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B278FD-967F-49AB-A50B-221EF9FF2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8"/>
          <a:stretch/>
        </p:blipFill>
        <p:spPr>
          <a:xfrm>
            <a:off x="1518834" y="1355150"/>
            <a:ext cx="2101516" cy="1998151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5889171" y="5459510"/>
            <a:ext cx="5270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3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</a:t>
            </a:r>
            <a:r>
              <a:rPr lang="it-IT" dirty="0"/>
              <a:t>del progetto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7943" y="5224086"/>
            <a:ext cx="11379019" cy="1408078"/>
          </a:xfrm>
          <a:prstGeom prst="rect">
            <a:avLst/>
          </a:prstGeom>
          <a:ln>
            <a:solidFill>
              <a:srgbClr val="C9262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900" i="1" dirty="0">
                <a:latin typeface="Century Gothic" panose="020B0502020202020204" pitchFamily="34" charset="0"/>
              </a:rPr>
              <a:t>Sviluppare e sperimentare una riflessione strategica che consenta di valorizzare i </a:t>
            </a:r>
            <a:r>
              <a:rPr lang="it-IT" sz="1900" b="1" i="1" dirty="0">
                <a:latin typeface="Century Gothic" panose="020B0502020202020204" pitchFamily="34" charset="0"/>
              </a:rPr>
              <a:t>Giochi </a:t>
            </a:r>
            <a:r>
              <a:rPr lang="it-IT" sz="1900" i="1" dirty="0">
                <a:latin typeface="Century Gothic" panose="020B0502020202020204" pitchFamily="34" charset="0"/>
              </a:rPr>
              <a:t>come </a:t>
            </a:r>
            <a:r>
              <a:rPr lang="it-IT" sz="1900" b="1" i="1" dirty="0">
                <a:latin typeface="Century Gothic" panose="020B0502020202020204" pitchFamily="34" charset="0"/>
              </a:rPr>
              <a:t>opportunità di rigenerazione territoriale </a:t>
            </a:r>
            <a:r>
              <a:rPr lang="it-IT" sz="1900" i="1" dirty="0">
                <a:latin typeface="Century Gothic" panose="020B0502020202020204" pitchFamily="34" charset="0"/>
              </a:rPr>
              <a:t>capace di contribuire alla mitigazione </a:t>
            </a:r>
            <a:r>
              <a:rPr lang="it-IT" sz="1900" dirty="0">
                <a:latin typeface="Century Gothic" panose="020B0502020202020204" pitchFamily="34" charset="0"/>
              </a:rPr>
              <a:t>delle fragilità </a:t>
            </a:r>
            <a:r>
              <a:rPr lang="it-IT" sz="1900" i="1" dirty="0" smtClean="0">
                <a:latin typeface="Century Gothic" panose="020B0502020202020204" pitchFamily="34" charset="0"/>
              </a:rPr>
              <a:t>territoriali </a:t>
            </a:r>
            <a:r>
              <a:rPr lang="it-IT" sz="1900" i="1" dirty="0">
                <a:latin typeface="Century Gothic" panose="020B0502020202020204" pitchFamily="34" charset="0"/>
              </a:rPr>
              <a:t>e alla generazione di inclusione sociale.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705" y="1325532"/>
            <a:ext cx="6723358" cy="37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9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F14DCA-4633-5041-8595-467B992E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56" y="566004"/>
            <a:ext cx="10749367" cy="1208868"/>
          </a:xfrm>
        </p:spPr>
        <p:txBody>
          <a:bodyPr/>
          <a:lstStyle/>
          <a:p>
            <a:r>
              <a:rPr lang="it-IT" dirty="0"/>
              <a:t>Attività caratterizzanti e </a:t>
            </a:r>
            <a:r>
              <a:rPr lang="it-IT" dirty="0" smtClean="0"/>
              <a:t>beneficiari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7DB4BFC4-E784-4A45-9077-BC4B325EF716}"/>
              </a:ext>
            </a:extLst>
          </p:cNvPr>
          <p:cNvSpPr/>
          <p:nvPr/>
        </p:nvSpPr>
        <p:spPr>
          <a:xfrm>
            <a:off x="4547688" y="1537279"/>
            <a:ext cx="4366568" cy="408623"/>
          </a:xfrm>
          <a:prstGeom prst="roundRect">
            <a:avLst/>
          </a:prstGeom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</a:rPr>
              <a:t>RISULTATI ATTESI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687C3718-5691-D441-A15B-115752011AFD}"/>
              </a:ext>
            </a:extLst>
          </p:cNvPr>
          <p:cNvSpPr/>
          <p:nvPr/>
        </p:nvSpPr>
        <p:spPr>
          <a:xfrm>
            <a:off x="9036498" y="1536967"/>
            <a:ext cx="2870836" cy="408623"/>
          </a:xfrm>
          <a:prstGeom prst="roundRect">
            <a:avLst/>
          </a:prstGeom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</a:rPr>
              <a:t>BENEFICIARI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4B87356C-C5FA-F54A-80F0-E74CB6FA2634}"/>
              </a:ext>
            </a:extLst>
          </p:cNvPr>
          <p:cNvSpPr/>
          <p:nvPr/>
        </p:nvSpPr>
        <p:spPr>
          <a:xfrm>
            <a:off x="200439" y="1534048"/>
            <a:ext cx="4242437" cy="408623"/>
          </a:xfrm>
          <a:prstGeom prst="roundRect">
            <a:avLst/>
          </a:prstGeom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</a:rPr>
              <a:t>ATTIVITA’</a:t>
            </a:r>
          </a:p>
        </p:txBody>
      </p:sp>
      <p:sp>
        <p:nvSpPr>
          <p:cNvPr id="3" name="Mostrina 2">
            <a:extLst>
              <a:ext uri="{FF2B5EF4-FFF2-40B4-BE49-F238E27FC236}">
                <a16:creationId xmlns:a16="http://schemas.microsoft.com/office/drawing/2014/main" xmlns="" id="{19767F0D-5216-0149-8D48-B16A91B40840}"/>
              </a:ext>
            </a:extLst>
          </p:cNvPr>
          <p:cNvSpPr/>
          <p:nvPr/>
        </p:nvSpPr>
        <p:spPr>
          <a:xfrm>
            <a:off x="200439" y="1959658"/>
            <a:ext cx="604434" cy="4456761"/>
          </a:xfrm>
          <a:prstGeom prst="chevron">
            <a:avLst/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Mostrina 9">
            <a:extLst>
              <a:ext uri="{FF2B5EF4-FFF2-40B4-BE49-F238E27FC236}">
                <a16:creationId xmlns:a16="http://schemas.microsoft.com/office/drawing/2014/main" xmlns="" id="{BF43B499-3518-5540-87E0-EF0B3BFDCDB5}"/>
              </a:ext>
            </a:extLst>
          </p:cNvPr>
          <p:cNvSpPr/>
          <p:nvPr/>
        </p:nvSpPr>
        <p:spPr>
          <a:xfrm>
            <a:off x="9036497" y="1965877"/>
            <a:ext cx="604434" cy="4456761"/>
          </a:xfrm>
          <a:prstGeom prst="chevron">
            <a:avLst/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Mostrina 15">
            <a:extLst>
              <a:ext uri="{FF2B5EF4-FFF2-40B4-BE49-F238E27FC236}">
                <a16:creationId xmlns:a16="http://schemas.microsoft.com/office/drawing/2014/main" xmlns="" id="{8ABA247E-9730-8944-B013-16714B6587C7}"/>
              </a:ext>
            </a:extLst>
          </p:cNvPr>
          <p:cNvSpPr/>
          <p:nvPr/>
        </p:nvSpPr>
        <p:spPr>
          <a:xfrm>
            <a:off x="4547688" y="1965974"/>
            <a:ext cx="604434" cy="4456761"/>
          </a:xfrm>
          <a:prstGeom prst="chevron">
            <a:avLst/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6C0F8DF8-DD9B-254E-9070-CC22CFF18DD6}"/>
              </a:ext>
            </a:extLst>
          </p:cNvPr>
          <p:cNvSpPr/>
          <p:nvPr/>
        </p:nvSpPr>
        <p:spPr>
          <a:xfrm>
            <a:off x="839028" y="2096197"/>
            <a:ext cx="364421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400" dirty="0">
                <a:latin typeface="Century Gothic" panose="020B0502020202020204" pitchFamily="34" charset="0"/>
              </a:rPr>
              <a:t>Identificazione degli </a:t>
            </a:r>
            <a:r>
              <a:rPr lang="it-IT" sz="1400" b="1" dirty="0">
                <a:latin typeface="Century Gothic" panose="020B0502020202020204" pitchFamily="34" charset="0"/>
              </a:rPr>
              <a:t>obiettivi di impatto sociale e ambientale </a:t>
            </a:r>
            <a:r>
              <a:rPr lang="it-IT" sz="1400" dirty="0">
                <a:latin typeface="Century Gothic" panose="020B0502020202020204" pitchFamily="34" charset="0"/>
              </a:rPr>
              <a:t>delle Olimpiadi invernali.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endParaRPr lang="it-IT" sz="5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400" dirty="0">
                <a:latin typeface="Century Gothic" panose="020B0502020202020204" pitchFamily="34" charset="0"/>
              </a:rPr>
              <a:t>Definizione di </a:t>
            </a:r>
            <a:r>
              <a:rPr lang="it-IT" sz="1400" b="1" dirty="0">
                <a:latin typeface="Century Gothic" panose="020B0502020202020204" pitchFamily="34" charset="0"/>
              </a:rPr>
              <a:t>scenari</a:t>
            </a:r>
            <a:r>
              <a:rPr lang="it-IT" sz="1400" dirty="0">
                <a:latin typeface="Century Gothic" panose="020B0502020202020204" pitchFamily="34" charset="0"/>
              </a:rPr>
              <a:t> in termini di </a:t>
            </a:r>
            <a:r>
              <a:rPr lang="it-IT" sz="1400" b="1" dirty="0">
                <a:latin typeface="Century Gothic" panose="020B0502020202020204" pitchFamily="34" charset="0"/>
              </a:rPr>
              <a:t>progettazione</a:t>
            </a:r>
            <a:r>
              <a:rPr lang="it-IT" sz="1400" dirty="0">
                <a:latin typeface="Century Gothic" panose="020B0502020202020204" pitchFamily="34" charset="0"/>
              </a:rPr>
              <a:t> ed implementazione di servizi, di riutilizzo e trasformazione delle infrastrutture. 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endParaRPr lang="it-IT" sz="5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400" dirty="0">
                <a:latin typeface="Century Gothic" panose="020B0502020202020204" pitchFamily="34" charset="0"/>
              </a:rPr>
              <a:t>Modellizzazione di dinamiche sociali ed economiche tramite la sperimentazione del </a:t>
            </a:r>
            <a:r>
              <a:rPr lang="it-IT" sz="1400" dirty="0" err="1">
                <a:latin typeface="Century Gothic" panose="020B0502020202020204" pitchFamily="34" charset="0"/>
              </a:rPr>
              <a:t>framework</a:t>
            </a:r>
            <a:r>
              <a:rPr lang="it-IT" sz="1400" dirty="0">
                <a:latin typeface="Century Gothic" panose="020B0502020202020204" pitchFamily="34" charset="0"/>
              </a:rPr>
              <a:t> sui </a:t>
            </a:r>
            <a:r>
              <a:rPr lang="it-IT" sz="1400" b="1" dirty="0">
                <a:latin typeface="Century Gothic" panose="020B0502020202020204" pitchFamily="34" charset="0"/>
              </a:rPr>
              <a:t>casi pilota</a:t>
            </a:r>
            <a:r>
              <a:rPr lang="it-IT" sz="1400" dirty="0">
                <a:latin typeface="Century Gothic" panose="020B0502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it-IT" sz="1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endParaRPr lang="it-IT" sz="1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46FA93B8-703D-444B-8AF8-2B5483D3D51B}"/>
              </a:ext>
            </a:extLst>
          </p:cNvPr>
          <p:cNvSpPr/>
          <p:nvPr/>
        </p:nvSpPr>
        <p:spPr>
          <a:xfrm>
            <a:off x="5185643" y="5093613"/>
            <a:ext cx="364925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endParaRPr lang="it-IT" sz="1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MODELLI DI POLITICHE DI SVILUPPO </a:t>
            </a:r>
            <a:r>
              <a:rPr lang="it-IT" sz="1600" b="1" dirty="0">
                <a:latin typeface="Century Gothic" panose="020B0502020202020204" pitchFamily="34" charset="0"/>
              </a:rPr>
              <a:t>MACRO-REGIONALI 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A1E3BA23-7239-E34E-95E2-3E95CDB6F6E4}"/>
              </a:ext>
            </a:extLst>
          </p:cNvPr>
          <p:cNvSpPr/>
          <p:nvPr/>
        </p:nvSpPr>
        <p:spPr>
          <a:xfrm>
            <a:off x="738598" y="20067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35544952-9933-6D43-B287-5B8DCA4BE17E}"/>
              </a:ext>
            </a:extLst>
          </p:cNvPr>
          <p:cNvSpPr/>
          <p:nvPr/>
        </p:nvSpPr>
        <p:spPr>
          <a:xfrm>
            <a:off x="5134372" y="2108090"/>
            <a:ext cx="3649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PROCESSO D</a:t>
            </a:r>
            <a:r>
              <a:rPr lang="it-IT" sz="1400" dirty="0">
                <a:latin typeface="Century Gothic" panose="020B0502020202020204" pitchFamily="34" charset="0"/>
              </a:rPr>
              <a:t>I </a:t>
            </a:r>
            <a:r>
              <a:rPr lang="it-IT" sz="1600" b="1" dirty="0">
                <a:latin typeface="Century Gothic" panose="020B0502020202020204" pitchFamily="34" charset="0"/>
              </a:rPr>
              <a:t>INTEGRAZIONE DELL’IMPATTO </a:t>
            </a:r>
            <a:r>
              <a:rPr lang="it-IT" sz="1600" dirty="0">
                <a:latin typeface="Century Gothic" panose="020B0502020202020204" pitchFamily="34" charset="0"/>
              </a:rPr>
              <a:t>SOCIALE E AMBIENTALE NELLA FASE DI  </a:t>
            </a:r>
            <a:r>
              <a:rPr lang="it-IT" sz="1600" b="1" dirty="0">
                <a:latin typeface="Century Gothic" panose="020B0502020202020204" pitchFamily="34" charset="0"/>
              </a:rPr>
              <a:t>PIANIFICAZIONE EX ANTE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8CDD81FD-6D30-0443-9DB9-CEC3903D5DC7}"/>
              </a:ext>
            </a:extLst>
          </p:cNvPr>
          <p:cNvSpPr/>
          <p:nvPr/>
        </p:nvSpPr>
        <p:spPr>
          <a:xfrm>
            <a:off x="917756" y="3954094"/>
            <a:ext cx="364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A7689C4D-73AB-5C4D-82AD-72C1C64C8176}"/>
              </a:ext>
            </a:extLst>
          </p:cNvPr>
          <p:cNvSpPr/>
          <p:nvPr/>
        </p:nvSpPr>
        <p:spPr>
          <a:xfrm>
            <a:off x="5353725" y="3446315"/>
            <a:ext cx="382163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600" dirty="0">
                <a:latin typeface="Century Gothic" panose="020B0502020202020204" pitchFamily="34" charset="0"/>
              </a:rPr>
              <a:t>SPERIMENTAZIONE DI METODI DI </a:t>
            </a:r>
            <a:r>
              <a:rPr lang="it-IT" sz="1600" b="1" dirty="0">
                <a:latin typeface="Century Gothic" panose="020B0502020202020204" pitchFamily="34" charset="0"/>
              </a:rPr>
              <a:t>MISURAZIONE INTEGRATA DELL’IMPATTO SOCIO-ECONOMICO </a:t>
            </a:r>
          </a:p>
          <a:p>
            <a:pPr>
              <a:spcAft>
                <a:spcPts val="600"/>
              </a:spcAft>
            </a:pPr>
            <a:r>
              <a:rPr lang="it-IT" sz="1600" b="1" dirty="0">
                <a:latin typeface="Century Gothic" panose="020B0502020202020204" pitchFamily="34" charset="0"/>
              </a:rPr>
              <a:t>E AMBIENTALE </a:t>
            </a:r>
          </a:p>
        </p:txBody>
      </p: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xmlns="" id="{89CF47BB-2806-E745-B66B-942BDCC638D6}"/>
              </a:ext>
            </a:extLst>
          </p:cNvPr>
          <p:cNvCxnSpPr>
            <a:cxnSpLocks/>
          </p:cNvCxnSpPr>
          <p:nvPr/>
        </p:nvCxnSpPr>
        <p:spPr>
          <a:xfrm>
            <a:off x="9305722" y="3259876"/>
            <a:ext cx="2886278" cy="1653"/>
          </a:xfrm>
          <a:prstGeom prst="line">
            <a:avLst/>
          </a:prstGeom>
          <a:ln w="19050">
            <a:solidFill>
              <a:srgbClr val="C926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>
            <a:extLst>
              <a:ext uri="{FF2B5EF4-FFF2-40B4-BE49-F238E27FC236}">
                <a16:creationId xmlns:a16="http://schemas.microsoft.com/office/drawing/2014/main" xmlns="" id="{5F98B320-7EFF-134B-9B2B-6560F952319E}"/>
              </a:ext>
            </a:extLst>
          </p:cNvPr>
          <p:cNvCxnSpPr>
            <a:cxnSpLocks/>
          </p:cNvCxnSpPr>
          <p:nvPr/>
        </p:nvCxnSpPr>
        <p:spPr>
          <a:xfrm flipV="1">
            <a:off x="9226841" y="6428857"/>
            <a:ext cx="2955520" cy="1"/>
          </a:xfrm>
          <a:prstGeom prst="line">
            <a:avLst/>
          </a:prstGeom>
          <a:ln w="19050">
            <a:solidFill>
              <a:srgbClr val="C926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xmlns="" id="{F471035B-09A4-4141-BEC7-FFB373B64B40}"/>
              </a:ext>
            </a:extLst>
          </p:cNvPr>
          <p:cNvSpPr/>
          <p:nvPr/>
        </p:nvSpPr>
        <p:spPr>
          <a:xfrm>
            <a:off x="9711269" y="2098670"/>
            <a:ext cx="2309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latin typeface="Century Gothic" panose="020B0502020202020204" pitchFamily="34" charset="0"/>
              </a:rPr>
              <a:t>Governance</a:t>
            </a:r>
            <a:r>
              <a:rPr lang="it-IT" sz="1400" dirty="0">
                <a:latin typeface="Century Gothic" panose="020B0502020202020204" pitchFamily="34" charset="0"/>
              </a:rPr>
              <a:t> dell’evento Olimpico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3854909A-56C8-A442-BFB5-35EADB71F4E2}"/>
              </a:ext>
            </a:extLst>
          </p:cNvPr>
          <p:cNvSpPr/>
          <p:nvPr/>
        </p:nvSpPr>
        <p:spPr>
          <a:xfrm>
            <a:off x="9711269" y="2646698"/>
            <a:ext cx="2309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Amministrazioni pubbliche locali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21482AFC-E3E2-564B-98B5-AA22149E8664}"/>
              </a:ext>
            </a:extLst>
          </p:cNvPr>
          <p:cNvSpPr/>
          <p:nvPr/>
        </p:nvSpPr>
        <p:spPr>
          <a:xfrm>
            <a:off x="9740793" y="3529508"/>
            <a:ext cx="2441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Amministrazioni pubbliche nazionali e locali</a:t>
            </a:r>
          </a:p>
          <a:p>
            <a:endParaRPr lang="it-IT" sz="1400" dirty="0">
              <a:latin typeface="Century Gothic" panose="020B0502020202020204" pitchFamily="34" charset="0"/>
            </a:endParaRPr>
          </a:p>
          <a:p>
            <a:r>
              <a:rPr lang="it-IT" sz="1400" dirty="0">
                <a:latin typeface="Century Gothic" panose="020B0502020202020204" pitchFamily="34" charset="0"/>
              </a:rPr>
              <a:t>Enti del Terzo settore</a:t>
            </a:r>
          </a:p>
          <a:p>
            <a:endParaRPr lang="it-IT" sz="1400" dirty="0">
              <a:latin typeface="Century Gothic" panose="020B0502020202020204" pitchFamily="34" charset="0"/>
            </a:endParaRPr>
          </a:p>
          <a:p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003C593E-0FA9-DE49-BEA4-42361CE9B6C2}"/>
              </a:ext>
            </a:extLst>
          </p:cNvPr>
          <p:cNvSpPr/>
          <p:nvPr/>
        </p:nvSpPr>
        <p:spPr>
          <a:xfrm>
            <a:off x="9645334" y="5022902"/>
            <a:ext cx="2441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Comunità dei territori interessati dall’evento Olimpico </a:t>
            </a:r>
          </a:p>
          <a:p>
            <a:endParaRPr lang="it-IT" sz="1000" dirty="0">
              <a:latin typeface="Century Gothic" panose="020B0502020202020204" pitchFamily="34" charset="0"/>
            </a:endParaRPr>
          </a:p>
          <a:p>
            <a:r>
              <a:rPr lang="it-IT" sz="1400" dirty="0">
                <a:latin typeface="Century Gothic" panose="020B0502020202020204" pitchFamily="34" charset="0"/>
              </a:rPr>
              <a:t>Amministrazioni pubbliche nazionali e locali</a:t>
            </a:r>
          </a:p>
          <a:p>
            <a:endParaRPr lang="it-IT" sz="1400" dirty="0">
              <a:latin typeface="Century Gothic" panose="020B0502020202020204" pitchFamily="34" charset="0"/>
            </a:endParaRPr>
          </a:p>
          <a:p>
            <a:endParaRPr lang="it-IT" sz="1400" dirty="0">
              <a:latin typeface="Century Gothic" panose="020B0502020202020204" pitchFamily="34" charset="0"/>
            </a:endParaRPr>
          </a:p>
          <a:p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27" name="Mostrina 26">
            <a:extLst>
              <a:ext uri="{FF2B5EF4-FFF2-40B4-BE49-F238E27FC236}">
                <a16:creationId xmlns:a16="http://schemas.microsoft.com/office/drawing/2014/main" xmlns="" id="{EDED2890-7E66-FA49-AF47-FA1EF0E3B8A3}"/>
              </a:ext>
            </a:extLst>
          </p:cNvPr>
          <p:cNvSpPr/>
          <p:nvPr/>
        </p:nvSpPr>
        <p:spPr>
          <a:xfrm rot="5400000">
            <a:off x="6813752" y="4384140"/>
            <a:ext cx="268154" cy="4241886"/>
          </a:xfrm>
          <a:prstGeom prst="chevron">
            <a:avLst>
              <a:gd name="adj" fmla="val 78624"/>
            </a:avLst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xmlns="" id="{9A2CC02E-9428-3846-9E08-04E81C647882}"/>
              </a:ext>
            </a:extLst>
          </p:cNvPr>
          <p:cNvCxnSpPr>
            <a:cxnSpLocks/>
          </p:cNvCxnSpPr>
          <p:nvPr/>
        </p:nvCxnSpPr>
        <p:spPr>
          <a:xfrm flipV="1">
            <a:off x="9296373" y="4899608"/>
            <a:ext cx="2955520" cy="1"/>
          </a:xfrm>
          <a:prstGeom prst="line">
            <a:avLst/>
          </a:prstGeom>
          <a:ln w="19050">
            <a:solidFill>
              <a:srgbClr val="C926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ostrina 30">
            <a:extLst>
              <a:ext uri="{FF2B5EF4-FFF2-40B4-BE49-F238E27FC236}">
                <a16:creationId xmlns:a16="http://schemas.microsoft.com/office/drawing/2014/main" xmlns="" id="{EEE55829-9567-314C-892A-4AB09E0DD3A9}"/>
              </a:ext>
            </a:extLst>
          </p:cNvPr>
          <p:cNvSpPr/>
          <p:nvPr/>
        </p:nvSpPr>
        <p:spPr>
          <a:xfrm rot="5400000">
            <a:off x="6991422" y="2907862"/>
            <a:ext cx="268154" cy="4241886"/>
          </a:xfrm>
          <a:prstGeom prst="chevron">
            <a:avLst>
              <a:gd name="adj" fmla="val 78624"/>
            </a:avLst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Mostrina 31">
            <a:extLst>
              <a:ext uri="{FF2B5EF4-FFF2-40B4-BE49-F238E27FC236}">
                <a16:creationId xmlns:a16="http://schemas.microsoft.com/office/drawing/2014/main" xmlns="" id="{32F6E41F-7E84-D04C-815A-8C7DE82C78F2}"/>
              </a:ext>
            </a:extLst>
          </p:cNvPr>
          <p:cNvSpPr/>
          <p:nvPr/>
        </p:nvSpPr>
        <p:spPr>
          <a:xfrm rot="5400000">
            <a:off x="6950840" y="1274663"/>
            <a:ext cx="268154" cy="4241886"/>
          </a:xfrm>
          <a:prstGeom prst="chevron">
            <a:avLst>
              <a:gd name="adj" fmla="val 78624"/>
            </a:avLst>
          </a:prstGeom>
          <a:solidFill>
            <a:srgbClr val="C9262D"/>
          </a:solidFill>
          <a:ln>
            <a:solidFill>
              <a:srgbClr val="C92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Gli attori del progetto</a:t>
            </a:r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A331637-DFA2-45D5-89CD-3E88646855B6}"/>
              </a:ext>
            </a:extLst>
          </p:cNvPr>
          <p:cNvSpPr txBox="1"/>
          <p:nvPr/>
        </p:nvSpPr>
        <p:spPr>
          <a:xfrm>
            <a:off x="136097" y="5450160"/>
            <a:ext cx="7529276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  <a:spcAft>
                <a:spcPts val="1200"/>
              </a:spcAft>
            </a:pPr>
            <a:r>
              <a:rPr lang="it-IT" sz="1600" b="1" dirty="0" smtClean="0">
                <a:latin typeface="Century Gothic" panose="020B0502020202020204" pitchFamily="34" charset="0"/>
              </a:rPr>
              <a:t>Creazione di un centro </a:t>
            </a:r>
            <a:r>
              <a:rPr lang="it-IT" sz="1600" b="1" dirty="0">
                <a:latin typeface="Century Gothic" panose="020B0502020202020204" pitchFamily="34" charset="0"/>
              </a:rPr>
              <a:t>di competenze </a:t>
            </a:r>
            <a:r>
              <a:rPr lang="it-IT" sz="1600" dirty="0">
                <a:latin typeface="Century Gothic" panose="020B0502020202020204" pitchFamily="34" charset="0"/>
              </a:rPr>
              <a:t>interno al Politecnico di Milano sul tema della </a:t>
            </a:r>
            <a:r>
              <a:rPr lang="it-IT" sz="1600" b="1" dirty="0">
                <a:latin typeface="Century Gothic" panose="020B0502020202020204" pitchFamily="34" charset="0"/>
              </a:rPr>
              <a:t>valutazione e gestione dell’impatto sociale ed ambientale</a:t>
            </a:r>
            <a:r>
              <a:rPr lang="it-IT" sz="1600" dirty="0">
                <a:latin typeface="Century Gothic" panose="020B0502020202020204" pitchFamily="34" charset="0"/>
              </a:rPr>
              <a:t>. </a:t>
            </a:r>
          </a:p>
          <a:p>
            <a:pPr algn="just">
              <a:lnSpc>
                <a:spcPct val="180000"/>
              </a:lnSpc>
              <a:spcAft>
                <a:spcPts val="1200"/>
              </a:spcAft>
            </a:pPr>
            <a:endParaRPr lang="it-IT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AD694773-A2C2-0F40-9E15-CCC6D23D98A4}"/>
              </a:ext>
            </a:extLst>
          </p:cNvPr>
          <p:cNvSpPr/>
          <p:nvPr/>
        </p:nvSpPr>
        <p:spPr>
          <a:xfrm>
            <a:off x="408895" y="3418212"/>
            <a:ext cx="1319618" cy="578882"/>
          </a:xfrm>
          <a:prstGeom prst="roundRect">
            <a:avLst/>
          </a:prstGeom>
          <a:solidFill>
            <a:srgbClr val="C9262D"/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DENG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2261D815-BCFF-0C4B-ACD1-5A15B02FBD2E}"/>
              </a:ext>
            </a:extLst>
          </p:cNvPr>
          <p:cNvSpPr/>
          <p:nvPr/>
        </p:nvSpPr>
        <p:spPr>
          <a:xfrm>
            <a:off x="408895" y="4064611"/>
            <a:ext cx="1319618" cy="578882"/>
          </a:xfrm>
          <a:prstGeom prst="roundRect">
            <a:avLst/>
          </a:prstGeom>
          <a:solidFill>
            <a:srgbClr val="C9262D"/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DASTU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6FE2F19C-EB75-9C42-9408-FE6C1F0D8741}"/>
              </a:ext>
            </a:extLst>
          </p:cNvPr>
          <p:cNvSpPr/>
          <p:nvPr/>
        </p:nvSpPr>
        <p:spPr>
          <a:xfrm>
            <a:off x="408895" y="2224621"/>
            <a:ext cx="1319618" cy="578882"/>
          </a:xfrm>
          <a:prstGeom prst="roundRect">
            <a:avLst/>
          </a:prstGeom>
          <a:solidFill>
            <a:srgbClr val="C9262D"/>
          </a:solidFill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E99FB975-0280-2F42-BFF2-21771698C199}"/>
              </a:ext>
            </a:extLst>
          </p:cNvPr>
          <p:cNvSpPr/>
          <p:nvPr/>
        </p:nvSpPr>
        <p:spPr>
          <a:xfrm>
            <a:off x="1787292" y="4025539"/>
            <a:ext cx="5643968" cy="1055608"/>
          </a:xfrm>
          <a:prstGeom prst="roundRect">
            <a:avLst/>
          </a:prstGeom>
          <a:noFill/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sz="1400" dirty="0">
                <a:latin typeface="Century Gothic" panose="020B0502020202020204" pitchFamily="34" charset="0"/>
              </a:rPr>
              <a:t>Strumenti e processi di pianificazione urbanistica e territoriale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dirty="0">
                <a:latin typeface="Century Gothic" panose="020B0502020202020204" pitchFamily="34" charset="0"/>
              </a:rPr>
              <a:t>Analisi degli impatti e degli effetti territoriali dei grandi eventi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348D9BF1-BD99-6C4A-A957-BA3DED7C48BA}"/>
              </a:ext>
            </a:extLst>
          </p:cNvPr>
          <p:cNvSpPr/>
          <p:nvPr/>
        </p:nvSpPr>
        <p:spPr>
          <a:xfrm>
            <a:off x="1787292" y="3446657"/>
            <a:ext cx="5636348" cy="578882"/>
          </a:xfrm>
          <a:prstGeom prst="roundRect">
            <a:avLst/>
          </a:prstGeom>
          <a:noFill/>
          <a:ln w="19050">
            <a:solidFill>
              <a:srgbClr val="C9262D"/>
            </a:solidFill>
            <a:prstDash val="sysDot"/>
          </a:ln>
        </p:spPr>
        <p:txBody>
          <a:bodyPr wrap="square" anchor="ctr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it-IT" sz="1400" dirty="0">
                <a:latin typeface="Century Gothic" panose="020B0502020202020204" pitchFamily="34" charset="0"/>
              </a:rPr>
              <a:t>Modelli empirici Input-Output e modelli di System Dynamics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A576A427-0130-1C44-9F8F-BC070064845E}"/>
              </a:ext>
            </a:extLst>
          </p:cNvPr>
          <p:cNvSpPr/>
          <p:nvPr/>
        </p:nvSpPr>
        <p:spPr>
          <a:xfrm>
            <a:off x="1772055" y="2226396"/>
            <a:ext cx="5636348" cy="1191816"/>
          </a:xfrm>
          <a:prstGeom prst="roundRect">
            <a:avLst/>
          </a:prstGeom>
          <a:noFill/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sz="1400" dirty="0">
                <a:latin typeface="Century Gothic" panose="020B0502020202020204" pitchFamily="34" charset="0"/>
              </a:rPr>
              <a:t>Misurazione dell’impatto sociale generato dalle organizzazioni e dalle politiche pubbliche</a:t>
            </a:r>
          </a:p>
          <a:p>
            <a:pPr algn="just"/>
            <a:endParaRPr lang="it-IT" sz="8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dirty="0">
                <a:latin typeface="Century Gothic" panose="020B0502020202020204" pitchFamily="34" charset="0"/>
              </a:rPr>
              <a:t>Valutazione degli impatti socioeconomici associati a grandi progetti industriali</a:t>
            </a:r>
          </a:p>
        </p:txBody>
      </p:sp>
      <p:sp>
        <p:nvSpPr>
          <p:cNvPr id="31" name="Parentesi graffa chiusa 30">
            <a:extLst>
              <a:ext uri="{FF2B5EF4-FFF2-40B4-BE49-F238E27FC236}">
                <a16:creationId xmlns:a16="http://schemas.microsoft.com/office/drawing/2014/main" xmlns="" id="{8D22C5E4-97E7-B646-9DAE-EF62F75591B3}"/>
              </a:ext>
            </a:extLst>
          </p:cNvPr>
          <p:cNvSpPr/>
          <p:nvPr/>
        </p:nvSpPr>
        <p:spPr>
          <a:xfrm rot="5400000">
            <a:off x="3547465" y="1572440"/>
            <a:ext cx="804003" cy="7081144"/>
          </a:xfrm>
          <a:prstGeom prst="rightBrace">
            <a:avLst/>
          </a:prstGeom>
          <a:ln w="28575">
            <a:solidFill>
              <a:srgbClr val="C92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4585CAEA-1E69-4814-9F62-7490BA4F4B2B}"/>
              </a:ext>
            </a:extLst>
          </p:cNvPr>
          <p:cNvSpPr txBox="1"/>
          <p:nvPr/>
        </p:nvSpPr>
        <p:spPr>
          <a:xfrm>
            <a:off x="8041485" y="2098693"/>
            <a:ext cx="4182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latin typeface="Century Gothic" panose="020B0502020202020204" pitchFamily="34" charset="0"/>
              </a:rPr>
              <a:t>Città Metropolitana di Milano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latin typeface="Century Gothic" panose="020B0502020202020204" pitchFamily="34" charset="0"/>
              </a:rPr>
              <a:t>Comune di Milano </a:t>
            </a:r>
            <a:r>
              <a:rPr lang="it-IT" dirty="0">
                <a:latin typeface="Century Gothic" panose="020B0502020202020204" pitchFamily="34" charset="0"/>
              </a:rPr>
              <a:t>– Direzione Economia Urbana e Lavoro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latin typeface="Century Gothic" panose="020B0502020202020204" pitchFamily="34" charset="0"/>
              </a:rPr>
              <a:t>Provincia Autonoma di Trento</a:t>
            </a:r>
          </a:p>
          <a:p>
            <a:endParaRPr lang="it-IT" dirty="0">
              <a:latin typeface="Century Gothic" panose="020B0502020202020204" pitchFamily="34" charset="0"/>
            </a:endParaRPr>
          </a:p>
          <a:p>
            <a:r>
              <a:rPr lang="it-IT" b="1" dirty="0">
                <a:latin typeface="Century Gothic" panose="020B0502020202020204" pitchFamily="34" charset="0"/>
              </a:rPr>
              <a:t>OMERO</a:t>
            </a:r>
            <a:r>
              <a:rPr lang="it-IT" dirty="0">
                <a:latin typeface="Century Gothic" panose="020B0502020202020204" pitchFamily="34" charset="0"/>
              </a:rPr>
              <a:t> - </a:t>
            </a:r>
            <a:r>
              <a:rPr lang="it-IT" i="1" dirty="0">
                <a:latin typeface="Century Gothic" panose="020B0502020202020204" pitchFamily="34" charset="0"/>
              </a:rPr>
              <a:t>Centro Interdipartimentale di Ricerca di Studi Urbani e sugli Eventi di Università e Politecnico di Torino </a:t>
            </a:r>
          </a:p>
          <a:p>
            <a:endParaRPr lang="it-IT" b="1" dirty="0">
              <a:latin typeface="Century Gothic" panose="020B0502020202020204" pitchFamily="34" charset="0"/>
            </a:endParaRPr>
          </a:p>
          <a:p>
            <a:r>
              <a:rPr lang="it-IT" b="1" dirty="0" err="1">
                <a:latin typeface="Century Gothic" panose="020B0502020202020204" pitchFamily="34" charset="0"/>
              </a:rPr>
              <a:t>Urban@it</a:t>
            </a:r>
            <a:r>
              <a:rPr lang="it-IT" b="1" dirty="0">
                <a:latin typeface="Century Gothic" panose="020B0502020202020204" pitchFamily="34" charset="0"/>
              </a:rPr>
              <a:t> </a:t>
            </a:r>
            <a:r>
              <a:rPr lang="it-IT" dirty="0">
                <a:latin typeface="Century Gothic" panose="020B0502020202020204" pitchFamily="34" charset="0"/>
              </a:rPr>
              <a:t>– </a:t>
            </a:r>
            <a:r>
              <a:rPr lang="it-IT" i="1" dirty="0">
                <a:latin typeface="Century Gothic" panose="020B0502020202020204" pitchFamily="34" charset="0"/>
              </a:rPr>
              <a:t>Centro nazionale di studi per le politiche urbane</a:t>
            </a:r>
          </a:p>
        </p:txBody>
      </p:sp>
      <p:sp>
        <p:nvSpPr>
          <p:cNvPr id="23" name="Rettangolo con angoli arrotondati 7">
            <a:extLst>
              <a:ext uri="{FF2B5EF4-FFF2-40B4-BE49-F238E27FC236}">
                <a16:creationId xmlns:a16="http://schemas.microsoft.com/office/drawing/2014/main" xmlns="" id="{2FAC44C3-636F-F049-9702-6DEDBB5D577B}"/>
              </a:ext>
            </a:extLst>
          </p:cNvPr>
          <p:cNvSpPr/>
          <p:nvPr/>
        </p:nvSpPr>
        <p:spPr>
          <a:xfrm>
            <a:off x="8072440" y="1420007"/>
            <a:ext cx="4000499" cy="408623"/>
          </a:xfrm>
          <a:prstGeom prst="roundRect">
            <a:avLst/>
          </a:prstGeom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 pitchFamily="34" charset="0"/>
              </a:rPr>
              <a:t>PARTNERS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4" name="Immagine 23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50D8250D-2709-4F5E-8CC1-0A4D912C6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791" y="1309677"/>
            <a:ext cx="814134" cy="814134"/>
          </a:xfrm>
          <a:prstGeom prst="rect">
            <a:avLst/>
          </a:prstGeom>
        </p:spPr>
      </p:pic>
      <p:sp>
        <p:nvSpPr>
          <p:cNvPr id="27" name="Rettangolo con angoli arrotondati 7">
            <a:extLst>
              <a:ext uri="{FF2B5EF4-FFF2-40B4-BE49-F238E27FC236}">
                <a16:creationId xmlns:a16="http://schemas.microsoft.com/office/drawing/2014/main" xmlns="" id="{2FAC44C3-636F-F049-9702-6DEDBB5D577B}"/>
              </a:ext>
            </a:extLst>
          </p:cNvPr>
          <p:cNvSpPr/>
          <p:nvPr/>
        </p:nvSpPr>
        <p:spPr>
          <a:xfrm>
            <a:off x="1772055" y="1452974"/>
            <a:ext cx="5383529" cy="408623"/>
          </a:xfrm>
          <a:prstGeom prst="roundRect">
            <a:avLst/>
          </a:prstGeom>
          <a:ln w="19050">
            <a:solidFill>
              <a:srgbClr val="C9262D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Century Gothic" panose="020B0502020202020204" pitchFamily="34" charset="0"/>
              </a:rPr>
              <a:t>DIPARTIMENTI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01" y="1340246"/>
            <a:ext cx="975469" cy="7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56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C108153A-9BDD-4596-991A-3A6A15068034}"/>
              </a:ext>
            </a:extLst>
          </p:cNvPr>
          <p:cNvSpPr/>
          <p:nvPr/>
        </p:nvSpPr>
        <p:spPr>
          <a:xfrm>
            <a:off x="0" y="1332017"/>
            <a:ext cx="12192000" cy="5525983"/>
          </a:xfrm>
          <a:prstGeom prst="rect">
            <a:avLst/>
          </a:prstGeom>
          <a:solidFill>
            <a:srgbClr val="C92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 descr="Immagine che contiene esterni, neve, pianta, inpiedi&#10;&#10;Descrizione generata automaticamente">
            <a:extLst>
              <a:ext uri="{FF2B5EF4-FFF2-40B4-BE49-F238E27FC236}">
                <a16:creationId xmlns:a16="http://schemas.microsoft.com/office/drawing/2014/main" xmlns="" id="{7E9EF07A-A703-40D0-B534-6AE6A3D42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56723" cy="52457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723" y="0"/>
            <a:ext cx="6135277" cy="52457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571333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Referente scientifico: Prof.ssa Irene </a:t>
            </a:r>
            <a:r>
              <a:rPr lang="it-IT" sz="19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Bengo</a:t>
            </a:r>
            <a:r>
              <a:rPr lang="it-IT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(DIG)</a:t>
            </a:r>
          </a:p>
          <a:p>
            <a:r>
              <a:rPr lang="it-IT" sz="1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Project Manager: Matteo Rocco (DENG)</a:t>
            </a:r>
            <a:endParaRPr lang="it-IT" sz="1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8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C0483F9983C74095AD6FDFF5DBE01E" ma:contentTypeVersion="8" ma:contentTypeDescription="Creare un nuovo documento." ma:contentTypeScope="" ma:versionID="6aa2cb643ac0e64632159cf4a8a137d1">
  <xsd:schema xmlns:xsd="http://www.w3.org/2001/XMLSchema" xmlns:xs="http://www.w3.org/2001/XMLSchema" xmlns:p="http://schemas.microsoft.com/office/2006/metadata/properties" xmlns:ns2="fdcf27f0-aaca-4cf2-97dd-b045d3ede485" targetNamespace="http://schemas.microsoft.com/office/2006/metadata/properties" ma:root="true" ma:fieldsID="df599df1fd637c5b6fb6d90826f4688f" ns2:_="">
    <xsd:import namespace="fdcf27f0-aaca-4cf2-97dd-b045d3ede4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f27f0-aaca-4cf2-97dd-b045d3ede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E6FCC-7086-48A7-BA42-7D8D8B5FB689}">
  <ds:schemaRefs>
    <ds:schemaRef ds:uri="http://schemas.microsoft.com/office/2006/documentManagement/types"/>
    <ds:schemaRef ds:uri="fdcf27f0-aaca-4cf2-97dd-b045d3ede485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DE9B9B-7775-413A-821A-276F41FAB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1D78D-D9B4-4D18-B364-3570F8F0D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f27f0-aaca-4cf2-97dd-b045d3ede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Personalizzato</PresentationFormat>
  <Paragraphs>72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Welcome to PowerPoint_TP102923943</vt:lpstr>
      <vt:lpstr>Diapositiva 1</vt:lpstr>
      <vt:lpstr>Il contesto e i bisogni</vt:lpstr>
      <vt:lpstr>Obiettivo del progetto</vt:lpstr>
      <vt:lpstr>Attività caratterizzanti e beneficiari </vt:lpstr>
      <vt:lpstr>Gli attori del progetto</vt:lpstr>
      <vt:lpstr>Diapositiva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2015-07-07T09:53:07Z</dcterms:created>
  <dcterms:modified xsi:type="dcterms:W3CDTF">2020-01-15T11:18:03Z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0x01010057C0483F9983C74095AD6FDFF5DBE01E</vt:lpwstr>
  </property>
</Properties>
</file>